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4" r:id="rId3"/>
    <p:sldId id="289" r:id="rId4"/>
    <p:sldId id="284" r:id="rId5"/>
    <p:sldId id="295" r:id="rId6"/>
    <p:sldId id="279" r:id="rId7"/>
    <p:sldId id="280" r:id="rId8"/>
    <p:sldId id="283" r:id="rId9"/>
    <p:sldId id="282" r:id="rId10"/>
    <p:sldId id="296" r:id="rId11"/>
    <p:sldId id="281" r:id="rId12"/>
    <p:sldId id="297" r:id="rId13"/>
    <p:sldId id="285" r:id="rId14"/>
    <p:sldId id="290" r:id="rId15"/>
    <p:sldId id="286" r:id="rId16"/>
    <p:sldId id="287" r:id="rId17"/>
    <p:sldId id="288" r:id="rId18"/>
    <p:sldId id="292" r:id="rId19"/>
    <p:sldId id="294" r:id="rId20"/>
    <p:sldId id="265" r:id="rId21"/>
    <p:sldId id="264" r:id="rId22"/>
    <p:sldId id="262" r:id="rId23"/>
    <p:sldId id="26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Berna Ozunal" initials="BOZ [7]" lastIdx="1" clrIdx="6">
    <p:extLst/>
  </p:cmAuthor>
  <p:cmAuthor id="1" name="Berna Ozunal" initials="BOZ" lastIdx="1" clrIdx="0">
    <p:extLst/>
  </p:cmAuthor>
  <p:cmAuthor id="8" name="Berna Ozunal" initials="BOZ [8]" lastIdx="1" clrIdx="7">
    <p:extLst/>
  </p:cmAuthor>
  <p:cmAuthor id="2" name="Berna Ozunal" initials="BOZ [2]" lastIdx="1" clrIdx="1">
    <p:extLst/>
  </p:cmAuthor>
  <p:cmAuthor id="9" name="Berna Ozunal" initials="BOZ [9]" lastIdx="1" clrIdx="8">
    <p:extLst/>
  </p:cmAuthor>
  <p:cmAuthor id="3" name="Berna Ozunal" initials="BOZ [3]" lastIdx="1" clrIdx="2">
    <p:extLst/>
  </p:cmAuthor>
  <p:cmAuthor id="10" name="Berna Ozunal" initials="BOZ [10]" lastIdx="1" clrIdx="9">
    <p:extLst/>
  </p:cmAuthor>
  <p:cmAuthor id="4" name="Berna Ozunal" initials="BOZ [4]" lastIdx="1" clrIdx="3">
    <p:extLst/>
  </p:cmAuthor>
  <p:cmAuthor id="11" name="Berna Ozunal" initials="BOZ [11]" lastIdx="1" clrIdx="10">
    <p:extLst/>
  </p:cmAuthor>
  <p:cmAuthor id="5" name="Berna Ozunal" initials="BOZ [5]" lastIdx="1" clrIdx="4">
    <p:extLst/>
  </p:cmAuthor>
  <p:cmAuthor id="12" name="Gael Spivak" initials="GS" lastIdx="1" clrIdx="11"/>
  <p:cmAuthor id="6" name="Berna Ozunal" initials="BOZ [6]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50" autoAdjust="0"/>
    <p:restoredTop sz="94669" autoAdjust="0"/>
  </p:normalViewPr>
  <p:slideViewPr>
    <p:cSldViewPr snapToGrid="0">
      <p:cViewPr>
        <p:scale>
          <a:sx n="96" d="100"/>
          <a:sy n="96" d="100"/>
        </p:scale>
        <p:origin x="-187" y="595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3278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B3F8F-DA6E-4215-A48C-9447F5C783F9}" type="datetimeFigureOut">
              <a:rPr lang="en-CA" smtClean="0"/>
              <a:t>2020-01-04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864E1-DBEE-404B-9622-EDDFFAE0A06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6677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64E1-DBEE-404B-9622-EDDFFAE0A068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536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64E1-DBEE-404B-9622-EDDFFAE0A068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17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864E1-DBEE-404B-9622-EDDFFAE0A068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177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B2121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gradFill>
              <a:gsLst>
                <a:gs pos="0">
                  <a:srgbClr val="B21212"/>
                </a:gs>
                <a:gs pos="1000">
                  <a:schemeClr val="accent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>
            <a:lvl1pPr>
              <a:buClr>
                <a:schemeClr val="accent1"/>
              </a:buClr>
              <a:defRPr/>
            </a:lvl1pPr>
            <a:lvl2pPr marL="685800" indent="-228600">
              <a:buClr>
                <a:srgbClr val="1485CC"/>
              </a:buClr>
              <a:buFont typeface="Calibri" panose="020F0502020204030204" pitchFamily="34" charset="0"/>
              <a:buChar char="•"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8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973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4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98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54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5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8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2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6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0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643A1-F4C4-49FD-BE97-2253570F454E}" type="datetimeFigureOut">
              <a:rPr lang="en-US" smtClean="0"/>
              <a:pPr/>
              <a:t>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9978-F403-4B5D-962A-A8F962EF24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9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B2121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1485CC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itors.ca/hire/definitions-editorial-skills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ditors.ca/node/sites/default/files/www.editors.ca/i/editorial-niches_cover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ditingcanadianenglish.ca/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editors.ca/file/4083/download?token=TH-3D1eS" TargetMode="External"/><Relationship Id="rId9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7727" y="4120310"/>
            <a:ext cx="9144000" cy="2236424"/>
          </a:xfrm>
        </p:spPr>
        <p:txBody>
          <a:bodyPr>
            <a:normAutofit fontScale="90000"/>
          </a:bodyPr>
          <a:lstStyle/>
          <a:p>
            <a:r>
              <a:rPr lang="en-CA" b="1" dirty="0">
                <a:latin typeface="Lato Black" panose="020F0A02020204030203" pitchFamily="34" charset="0"/>
              </a:rPr>
              <a:t/>
            </a:r>
            <a:br>
              <a:rPr lang="en-CA" b="1" dirty="0">
                <a:latin typeface="Lato Black" panose="020F0A02020204030203" pitchFamily="34" charset="0"/>
              </a:rPr>
            </a:br>
            <a:r>
              <a:rPr lang="en-CA" sz="6700" b="1" dirty="0" smtClean="0">
                <a:latin typeface="Lato Black" panose="020F0A02020204030203" pitchFamily="34" charset="0"/>
              </a:rPr>
              <a:t>Stages of </a:t>
            </a:r>
            <a:r>
              <a:rPr lang="en-CA" sz="6700" b="1" dirty="0">
                <a:latin typeface="Lato Black" panose="020F0A02020204030203" pitchFamily="34" charset="0"/>
              </a:rPr>
              <a:t>Editing</a:t>
            </a:r>
            <a:r>
              <a:rPr lang="en-CA" sz="4000" b="1" dirty="0">
                <a:latin typeface="Lato Black" panose="020F0A02020204030203" pitchFamily="34" charset="0"/>
              </a:rPr>
              <a:t/>
            </a:r>
            <a:br>
              <a:rPr lang="en-CA" sz="4000" b="1" dirty="0">
                <a:latin typeface="Lato Black" panose="020F0A02020204030203" pitchFamily="34" charset="0"/>
              </a:rPr>
            </a:br>
            <a:r>
              <a:rPr lang="en-CA" b="1" dirty="0">
                <a:latin typeface="Lato Black" panose="020F0A02020204030203" pitchFamily="34" charset="0"/>
              </a:rPr>
              <a:t/>
            </a:r>
            <a:br>
              <a:rPr lang="en-CA" b="1" dirty="0">
                <a:latin typeface="Lato Black" panose="020F0A02020204030203" pitchFamily="34" charset="0"/>
              </a:rPr>
            </a:br>
            <a:endParaRPr lang="en-US" b="1" dirty="0">
              <a:latin typeface="Lato Black" panose="020F0A02020204030203" pitchFamily="34" charset="0"/>
            </a:endParaRPr>
          </a:p>
        </p:txBody>
      </p:sp>
      <p:pic>
        <p:nvPicPr>
          <p:cNvPr id="2050" name="Picture 2" descr="Hom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1506" y="1505465"/>
            <a:ext cx="1400175" cy="1832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5215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916"/>
          </a:xfrm>
        </p:spPr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Copy </a:t>
            </a:r>
            <a:r>
              <a:rPr lang="en-CA" dirty="0" smtClean="0">
                <a:latin typeface="Lato Black" panose="020F0A02020204030203" pitchFamily="34" charset="0"/>
              </a:rPr>
              <a:t>editing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15" y="1263764"/>
            <a:ext cx="10515600" cy="5037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dirty="0" smtClean="0"/>
              <a:t>Copy editing may also include </a:t>
            </a:r>
          </a:p>
          <a:p>
            <a:r>
              <a:rPr lang="en-US" dirty="0"/>
              <a:t>marking levels of headings and the approximate placement of art</a:t>
            </a:r>
          </a:p>
          <a:p>
            <a:r>
              <a:rPr lang="en-US" dirty="0"/>
              <a:t>Canadianizing or other localizing</a:t>
            </a:r>
          </a:p>
          <a:p>
            <a:r>
              <a:rPr lang="en-US" dirty="0"/>
              <a:t>converting measurements</a:t>
            </a:r>
          </a:p>
          <a:p>
            <a:r>
              <a:rPr lang="en-US" dirty="0"/>
              <a:t>providing or changing the system of citations</a:t>
            </a:r>
          </a:p>
          <a:p>
            <a:r>
              <a:rPr lang="en-US" dirty="0"/>
              <a:t>editing indexes</a:t>
            </a:r>
          </a:p>
          <a:p>
            <a:r>
              <a:rPr lang="en-US" dirty="0"/>
              <a:t>obtaining or listing permissions needed</a:t>
            </a:r>
          </a:p>
          <a:p>
            <a:r>
              <a:rPr lang="en-US" dirty="0"/>
              <a:t>checking front matter, back matter, and cover copy</a:t>
            </a:r>
          </a:p>
          <a:p>
            <a:r>
              <a:rPr lang="en-US" dirty="0"/>
              <a:t>checking web links</a:t>
            </a:r>
          </a:p>
        </p:txBody>
      </p:sp>
    </p:spTree>
    <p:extLst>
      <p:ext uri="{BB962C8B-B14F-4D97-AF65-F5344CB8AC3E}">
        <p14:creationId xmlns:p14="http://schemas.microsoft.com/office/powerpoint/2010/main" val="969173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628"/>
          </a:xfrm>
        </p:spPr>
        <p:txBody>
          <a:bodyPr/>
          <a:lstStyle/>
          <a:p>
            <a:r>
              <a:rPr lang="en-CA" dirty="0" smtClean="0">
                <a:latin typeface="Lato Black" panose="020F0A02020204030203" pitchFamily="34" charset="0"/>
              </a:rPr>
              <a:t>Proofreading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1112704"/>
            <a:ext cx="10515600" cy="5486400"/>
          </a:xfrm>
        </p:spPr>
        <p:txBody>
          <a:bodyPr>
            <a:normAutofit/>
          </a:bodyPr>
          <a:lstStyle/>
          <a:p>
            <a:r>
              <a:rPr lang="en-US" sz="3200" dirty="0"/>
              <a:t>Examining material after layout or in its final format to correct errors in textual and visual elements. The material may be read in isolation or against a previous version. </a:t>
            </a:r>
            <a:endParaRPr lang="en-US" sz="3200" dirty="0" smtClean="0"/>
          </a:p>
          <a:p>
            <a:r>
              <a:rPr lang="en-US" sz="3200" dirty="0" smtClean="0"/>
              <a:t>It </a:t>
            </a:r>
            <a:r>
              <a:rPr lang="en-US" sz="3200" dirty="0"/>
              <a:t>includes checking </a:t>
            </a:r>
            <a:r>
              <a:rPr lang="en-US" sz="3200" dirty="0" smtClean="0"/>
              <a:t>for</a:t>
            </a:r>
            <a:endParaRPr lang="en-US" sz="3200" dirty="0"/>
          </a:p>
          <a:p>
            <a:pPr lvl="1"/>
            <a:r>
              <a:rPr lang="en-US" sz="3200" dirty="0"/>
              <a:t>adherence to design</a:t>
            </a:r>
          </a:p>
          <a:p>
            <a:pPr lvl="1"/>
            <a:r>
              <a:rPr lang="en-US" sz="3200" dirty="0"/>
              <a:t>minor mechanical errors (such as spelling mistakes or deviations from style sheet)</a:t>
            </a:r>
          </a:p>
          <a:p>
            <a:pPr lvl="1"/>
            <a:r>
              <a:rPr lang="en-US" sz="3200" dirty="0"/>
              <a:t>consistency and accuracy of elements in the material (such as cross-references, running heads, captions, web page heading tags, hyperlinks, and metadata)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3372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628"/>
          </a:xfrm>
        </p:spPr>
        <p:txBody>
          <a:bodyPr/>
          <a:lstStyle/>
          <a:p>
            <a:r>
              <a:rPr lang="en-CA" dirty="0" smtClean="0">
                <a:latin typeface="Lato Black" panose="020F0A02020204030203" pitchFamily="34" charset="0"/>
              </a:rPr>
              <a:t>Proofreading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183" y="1112704"/>
            <a:ext cx="10515600" cy="5486400"/>
          </a:xfrm>
        </p:spPr>
        <p:txBody>
          <a:bodyPr>
            <a:normAutofit/>
          </a:bodyPr>
          <a:lstStyle/>
          <a:p>
            <a:r>
              <a:rPr lang="en-US" sz="3200" dirty="0"/>
              <a:t>It may also </a:t>
            </a:r>
            <a:r>
              <a:rPr lang="en-US" sz="3200" dirty="0" smtClean="0"/>
              <a:t>include</a:t>
            </a:r>
            <a:endParaRPr lang="en-US" sz="3200" dirty="0"/>
          </a:p>
          <a:p>
            <a:pPr lvl="1"/>
            <a:r>
              <a:rPr lang="en-US" sz="3200" dirty="0"/>
              <a:t>distinguishing between printer's, designer's, or programmer's errors and writer's or editor's alterations</a:t>
            </a:r>
          </a:p>
          <a:p>
            <a:pPr lvl="1"/>
            <a:r>
              <a:rPr lang="en-US" sz="3200" dirty="0" err="1"/>
              <a:t>copyfitting</a:t>
            </a:r>
            <a:endParaRPr lang="en-US" sz="3200" dirty="0"/>
          </a:p>
          <a:p>
            <a:pPr lvl="1"/>
            <a:r>
              <a:rPr lang="en-US" sz="3200" dirty="0"/>
              <a:t>flagging or checking locations of art</a:t>
            </a:r>
          </a:p>
          <a:p>
            <a:pPr lvl="1"/>
            <a:r>
              <a:rPr lang="en-US" sz="3200" dirty="0"/>
              <a:t>inserting page numbers or checking them against content and page </a:t>
            </a:r>
            <a:r>
              <a:rPr lang="en-US" sz="3200" dirty="0" smtClean="0"/>
              <a:t>references</a:t>
            </a:r>
          </a:p>
          <a:p>
            <a:pPr marL="457200" lvl="1" indent="0">
              <a:buNone/>
            </a:pPr>
            <a:endParaRPr lang="en-US" sz="3200" dirty="0"/>
          </a:p>
          <a:p>
            <a:r>
              <a:rPr lang="en-US" sz="3200" dirty="0"/>
              <a:t>Note that proofreading is checking a work after editing; it is not a substitute for editing.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4656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166" y="486311"/>
            <a:ext cx="10515600" cy="945882"/>
          </a:xfrm>
        </p:spPr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Other editorial tasks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506" y="1332465"/>
            <a:ext cx="10515600" cy="5235312"/>
          </a:xfrm>
        </p:spPr>
        <p:txBody>
          <a:bodyPr>
            <a:normAutofit fontScale="25000" lnSpcReduction="20000"/>
          </a:bodyPr>
          <a:lstStyle/>
          <a:p>
            <a:r>
              <a:rPr lang="en-CA" sz="12800" dirty="0" smtClean="0"/>
              <a:t>Other editorial tasks can include the following</a:t>
            </a:r>
          </a:p>
          <a:p>
            <a:pPr lvl="1"/>
            <a:r>
              <a:rPr lang="en-CA" sz="9600" dirty="0"/>
              <a:t>a</a:t>
            </a:r>
            <a:r>
              <a:rPr lang="en-CA" sz="9600" dirty="0" smtClean="0"/>
              <a:t>cquisitions </a:t>
            </a:r>
            <a:r>
              <a:rPr lang="en-CA" sz="9600" dirty="0"/>
              <a:t>e</a:t>
            </a:r>
            <a:r>
              <a:rPr lang="en-CA" sz="9600" dirty="0" smtClean="0"/>
              <a:t>diting</a:t>
            </a:r>
            <a:endParaRPr lang="en-CA" sz="9600" dirty="0"/>
          </a:p>
          <a:p>
            <a:pPr lvl="1"/>
            <a:r>
              <a:rPr lang="en-CA" sz="9600" dirty="0"/>
              <a:t>c</a:t>
            </a:r>
            <a:r>
              <a:rPr lang="en-CA" sz="9600" dirty="0" smtClean="0"/>
              <a:t>omparative </a:t>
            </a:r>
            <a:r>
              <a:rPr lang="en-CA" sz="9600" dirty="0"/>
              <a:t>e</a:t>
            </a:r>
            <a:r>
              <a:rPr lang="en-CA" sz="9600" dirty="0" smtClean="0"/>
              <a:t>diting</a:t>
            </a:r>
            <a:endParaRPr lang="en-CA" sz="9600" dirty="0"/>
          </a:p>
          <a:p>
            <a:pPr lvl="1"/>
            <a:r>
              <a:rPr lang="en-CA" sz="9600" dirty="0"/>
              <a:t>e</a:t>
            </a:r>
            <a:r>
              <a:rPr lang="en-CA" sz="9600" dirty="0" smtClean="0"/>
              <a:t>lectronic coding </a:t>
            </a:r>
            <a:r>
              <a:rPr lang="en-CA" sz="9600" dirty="0"/>
              <a:t>or </a:t>
            </a:r>
            <a:r>
              <a:rPr lang="en-CA" sz="9600" dirty="0" smtClean="0"/>
              <a:t>tagging</a:t>
            </a:r>
            <a:endParaRPr lang="en-CA" sz="9600" dirty="0"/>
          </a:p>
          <a:p>
            <a:pPr lvl="1"/>
            <a:r>
              <a:rPr lang="en-CA" sz="9600" dirty="0"/>
              <a:t>f</a:t>
            </a:r>
            <a:r>
              <a:rPr lang="en-CA" sz="9600" dirty="0" smtClean="0"/>
              <a:t>act </a:t>
            </a:r>
            <a:r>
              <a:rPr lang="en-CA" sz="9600" dirty="0"/>
              <a:t>c</a:t>
            </a:r>
            <a:r>
              <a:rPr lang="en-CA" sz="9600" dirty="0" smtClean="0"/>
              <a:t>hecking</a:t>
            </a:r>
            <a:endParaRPr lang="en-CA" sz="9600" dirty="0"/>
          </a:p>
          <a:p>
            <a:pPr lvl="1"/>
            <a:r>
              <a:rPr lang="en-CA" sz="9600" dirty="0"/>
              <a:t>f</a:t>
            </a:r>
            <a:r>
              <a:rPr lang="en-CA" sz="9600" dirty="0" smtClean="0"/>
              <a:t>ormatting</a:t>
            </a:r>
            <a:endParaRPr lang="en-CA" sz="9600" dirty="0"/>
          </a:p>
          <a:p>
            <a:pPr lvl="1"/>
            <a:r>
              <a:rPr lang="en-CA" sz="9600" dirty="0"/>
              <a:t>i</a:t>
            </a:r>
            <a:r>
              <a:rPr lang="en-CA" sz="9600" dirty="0" smtClean="0"/>
              <a:t>ndexing</a:t>
            </a:r>
            <a:endParaRPr lang="en-CA" sz="9600" dirty="0"/>
          </a:p>
          <a:p>
            <a:pPr lvl="1"/>
            <a:r>
              <a:rPr lang="en-CA" sz="9600" dirty="0"/>
              <a:t>m</a:t>
            </a:r>
            <a:r>
              <a:rPr lang="en-CA" sz="9600" dirty="0" smtClean="0"/>
              <a:t>anuscript </a:t>
            </a:r>
            <a:r>
              <a:rPr lang="en-CA" sz="9600" dirty="0"/>
              <a:t>e</a:t>
            </a:r>
            <a:r>
              <a:rPr lang="en-CA" sz="9600" dirty="0" smtClean="0"/>
              <a:t>valuation</a:t>
            </a:r>
          </a:p>
          <a:p>
            <a:pPr lvl="1"/>
            <a:r>
              <a:rPr lang="en-CA" sz="9600" dirty="0"/>
              <a:t>p</a:t>
            </a:r>
            <a:r>
              <a:rPr lang="en-CA" sz="9600" dirty="0" smtClean="0"/>
              <a:t>roduction </a:t>
            </a:r>
            <a:r>
              <a:rPr lang="en-CA" sz="9600" dirty="0"/>
              <a:t>e</a:t>
            </a:r>
            <a:r>
              <a:rPr lang="en-CA" sz="9600" dirty="0" smtClean="0"/>
              <a:t>diting</a:t>
            </a:r>
            <a:endParaRPr lang="en-CA" sz="9600" dirty="0"/>
          </a:p>
          <a:p>
            <a:pPr lvl="1"/>
            <a:r>
              <a:rPr lang="en-CA" sz="9600" dirty="0"/>
              <a:t>r</a:t>
            </a:r>
            <a:r>
              <a:rPr lang="en-CA" sz="9600" dirty="0" smtClean="0"/>
              <a:t>ewriting</a:t>
            </a:r>
            <a:endParaRPr lang="en-CA" sz="9600" dirty="0"/>
          </a:p>
          <a:p>
            <a:pPr lvl="1"/>
            <a:r>
              <a:rPr lang="en-CA" sz="9600" dirty="0"/>
              <a:t>v</a:t>
            </a:r>
            <a:r>
              <a:rPr lang="en-CA" sz="9600" dirty="0" smtClean="0"/>
              <a:t>isual </a:t>
            </a:r>
            <a:r>
              <a:rPr lang="en-CA" sz="9600" dirty="0"/>
              <a:t>r</a:t>
            </a:r>
            <a:r>
              <a:rPr lang="en-CA" sz="9600" dirty="0" smtClean="0"/>
              <a:t>esearch</a:t>
            </a:r>
            <a:endParaRPr lang="en-CA" sz="9600" dirty="0"/>
          </a:p>
          <a:p>
            <a:pPr lvl="1"/>
            <a:r>
              <a:rPr lang="en-CA" sz="9600" dirty="0"/>
              <a:t>w</a:t>
            </a:r>
            <a:r>
              <a:rPr lang="en-CA" sz="9600" dirty="0" smtClean="0"/>
              <a:t>eb </a:t>
            </a:r>
            <a:r>
              <a:rPr lang="en-CA" sz="9600" dirty="0"/>
              <a:t>e</a:t>
            </a:r>
            <a:r>
              <a:rPr lang="en-CA" sz="9600" dirty="0" smtClean="0"/>
              <a:t>diting</a:t>
            </a:r>
            <a:endParaRPr lang="en-CA" sz="9600" dirty="0"/>
          </a:p>
          <a:p>
            <a:pPr lvl="1"/>
            <a:endParaRPr lang="en-CA" sz="3200" dirty="0" smtClean="0"/>
          </a:p>
          <a:p>
            <a:r>
              <a:rPr lang="en-CA" sz="9600" dirty="0" smtClean="0"/>
              <a:t>Find descriptions here:</a:t>
            </a:r>
          </a:p>
          <a:p>
            <a:pPr marL="0" indent="0">
              <a:buNone/>
            </a:pPr>
            <a:r>
              <a:rPr lang="en-CA" sz="9600" dirty="0" smtClean="0">
                <a:hlinkClick r:id="rId2"/>
              </a:rPr>
              <a:t>www.editors.ca/hire/definitions-editorial-skills</a:t>
            </a:r>
            <a:r>
              <a:rPr lang="en-CA" sz="3600" dirty="0"/>
              <a:t/>
            </a:r>
            <a:br>
              <a:rPr lang="en-CA" sz="3600" dirty="0"/>
            </a:br>
            <a:endParaRPr lang="en-CA" sz="3600" b="1" dirty="0"/>
          </a:p>
          <a:p>
            <a:endParaRPr lang="en-CA" sz="3600" dirty="0"/>
          </a:p>
          <a:p>
            <a:pPr marL="0" indent="0">
              <a:buNone/>
            </a:pPr>
            <a:r>
              <a:rPr lang="en-CA" sz="3200" dirty="0"/>
              <a:t/>
            </a:r>
            <a:br>
              <a:rPr lang="en-CA" sz="3200" dirty="0"/>
            </a:b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683543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7"/>
            <a:ext cx="10515600" cy="1078085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What are the </a:t>
            </a:r>
            <a:r>
              <a:rPr lang="en-CA" sz="4000" i="1" dirty="0">
                <a:latin typeface="Lato Black" panose="020F0502020204030203" pitchFamily="34" charset="0"/>
                <a:cs typeface="Lato Black" panose="020F0502020204030203" pitchFamily="34" charset="0"/>
              </a:rPr>
              <a:t>Professional Editorial Standards</a:t>
            </a:r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7" y="1520327"/>
            <a:ext cx="10515600" cy="5056742"/>
          </a:xfrm>
        </p:spPr>
        <p:txBody>
          <a:bodyPr>
            <a:normAutofit/>
          </a:bodyPr>
          <a:lstStyle/>
          <a:p>
            <a:endParaRPr lang="en-CA" sz="3600" i="1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i="1" dirty="0">
                <a:latin typeface="Lato" panose="020F0502020204030203" pitchFamily="34" charset="0"/>
                <a:cs typeface="Lato" panose="020F0502020204030203" pitchFamily="34" charset="0"/>
              </a:rPr>
              <a:t>Professional Editorial Standards</a:t>
            </a:r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 are the knowledge, skills, and practices most commonly required for editing English-language material.</a:t>
            </a:r>
          </a:p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The standards are statements about levels of performance that editors aspire to achieve.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3253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7"/>
            <a:ext cx="10515600" cy="1078085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What are the </a:t>
            </a:r>
            <a:r>
              <a:rPr lang="en-CA" sz="4000" i="1" dirty="0">
                <a:latin typeface="Lato Black" panose="020F0502020204030203" pitchFamily="34" charset="0"/>
                <a:cs typeface="Lato Black" panose="020F0502020204030203" pitchFamily="34" charset="0"/>
              </a:rPr>
              <a:t>Professional Editorial Standards</a:t>
            </a:r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5056742"/>
          </a:xfrm>
        </p:spPr>
        <p:txBody>
          <a:bodyPr>
            <a:normAutofit/>
          </a:bodyPr>
          <a:lstStyle/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They clarify what is expected of Canadian editors and define the criteria against which their knowledge, skills, and practice can be measured.</a:t>
            </a:r>
          </a:p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Editors who meet these standards are able to do a professional job with minimum supervision.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77567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8"/>
            <a:ext cx="10515600" cy="846730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Who can use the standards: editors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5310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Editors use the standards to </a:t>
            </a: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better understand the range of skills and knowledge they should aspire to</a:t>
            </a: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support their own continuing education and professional development</a:t>
            </a: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explain what editing is and what editors do</a:t>
            </a: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define best practices for doing their work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6439810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8"/>
            <a:ext cx="10515600" cy="846730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Who can use the standards: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5310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Employers can use the standards to</a:t>
            </a: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know what to expect from the editors they hire</a:t>
            </a:r>
          </a:p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develop job descriptions</a:t>
            </a:r>
          </a:p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create performance evaluation tools</a:t>
            </a:r>
          </a:p>
        </p:txBody>
      </p:sp>
    </p:spTree>
    <p:extLst>
      <p:ext uri="{BB962C8B-B14F-4D97-AF65-F5344CB8AC3E}">
        <p14:creationId xmlns:p14="http://schemas.microsoft.com/office/powerpoint/2010/main" val="31517561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8"/>
            <a:ext cx="10515600" cy="846730"/>
          </a:xfrm>
        </p:spPr>
        <p:txBody>
          <a:bodyPr>
            <a:normAutofit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How long will an edit take?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2872"/>
            <a:ext cx="10515600" cy="5310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>
                <a:latin typeface="Lato" panose="020F0502020204030203" pitchFamily="34" charset="0"/>
                <a:cs typeface="Lato" panose="020F0502020204030203" pitchFamily="34" charset="0"/>
              </a:rPr>
              <a:t>That depends on several things, including</a:t>
            </a: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the type of document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the length of the document 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the stage of edit needed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your deadline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the audience 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the medium (print or electronic)</a:t>
            </a:r>
            <a:endParaRPr lang="en-CA" sz="30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lvl="0"/>
            <a:r>
              <a:rPr lang="en-GB" sz="3000" dirty="0">
                <a:latin typeface="Lato" panose="020F0502020204030203" pitchFamily="34" charset="0"/>
                <a:cs typeface="Lato" panose="020F0502020204030203" pitchFamily="34" charset="0"/>
              </a:rPr>
              <a:t>how many other items the editor has in the queue </a:t>
            </a:r>
          </a:p>
          <a:p>
            <a:pPr lvl="1"/>
            <a:r>
              <a:rPr lang="en-GB" sz="2600" dirty="0">
                <a:latin typeface="Lato" panose="020F0502020204030203" pitchFamily="34" charset="0"/>
                <a:cs typeface="Lato" panose="020F0502020204030203" pitchFamily="34" charset="0"/>
              </a:rPr>
              <a:t>your document won</a:t>
            </a:r>
            <a:r>
              <a:rPr lang="en-GB" sz="2600" dirty="0">
                <a:latin typeface="Lato" panose="020F0502020204030203" pitchFamily="34" charset="0"/>
                <a:cs typeface="Lato" panose="020F0502020204030203" pitchFamily="34" charset="0"/>
                <a:sym typeface="WP TypographicSymbols"/>
              </a:rPr>
              <a:t>’</a:t>
            </a:r>
            <a:r>
              <a:rPr lang="en-GB" sz="2600" dirty="0">
                <a:latin typeface="Lato" panose="020F0502020204030203" pitchFamily="34" charset="0"/>
                <a:cs typeface="Lato" panose="020F0502020204030203" pitchFamily="34" charset="0"/>
              </a:rPr>
              <a:t>t be the only one the editor has to work on</a:t>
            </a:r>
            <a:endParaRPr lang="en-CA" sz="2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250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183" y="288008"/>
            <a:ext cx="10515600" cy="846730"/>
          </a:xfrm>
        </p:spPr>
        <p:txBody>
          <a:bodyPr>
            <a:normAutofit fontScale="90000"/>
          </a:bodyPr>
          <a:lstStyle/>
          <a:p>
            <a:r>
              <a:rPr lang="en-CA" sz="4000" dirty="0">
                <a:latin typeface="Lato Black" panose="020F0502020204030203" pitchFamily="34" charset="0"/>
                <a:cs typeface="Lato Black" panose="020F0502020204030203" pitchFamily="34" charset="0"/>
              </a:rPr>
              <a:t>Guidelines for estimating time needed for an English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133" y="1222872"/>
            <a:ext cx="10515600" cy="53101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endParaRPr lang="en-CA" sz="18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pPr marL="0" indent="0">
              <a:buNone/>
            </a:pPr>
            <a:r>
              <a:rPr lang="en-CA" sz="1800" dirty="0">
                <a:latin typeface="Lato" panose="020F0502020204030203" pitchFamily="34" charset="0"/>
                <a:cs typeface="Lato" panose="020F0502020204030203" pitchFamily="34" charset="0"/>
              </a:rPr>
              <a:t>Note: many editors will do a second or even a third pass through a document to proofread it or catch issues they missed the first time.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endParaRPr lang="en-GB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682564"/>
              </p:ext>
            </p:extLst>
          </p:nvPr>
        </p:nvGraphicFramePr>
        <p:xfrm>
          <a:off x="1018449" y="1675665"/>
          <a:ext cx="8555209" cy="3777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96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855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50025">
                <a:tc>
                  <a:txBody>
                    <a:bodyPr/>
                    <a:lstStyle/>
                    <a:p>
                      <a:r>
                        <a:rPr lang="en-CA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Type of edit</a:t>
                      </a:r>
                    </a:p>
                  </a:txBody>
                  <a:tcPr>
                    <a:solidFill>
                      <a:srgbClr val="B2121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Pages per </a:t>
                      </a:r>
                      <a:r>
                        <a:rPr lang="en-GB" sz="18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hour (a page </a:t>
                      </a:r>
                      <a:r>
                        <a:rPr lang="en-GB" sz="18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is 250 </a:t>
                      </a:r>
                      <a:r>
                        <a:rPr lang="en-GB" sz="1800" dirty="0" smtClean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words)</a:t>
                      </a:r>
                      <a:endParaRPr lang="en-CA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>
                    <a:solidFill>
                      <a:srgbClr val="B2121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687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light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copy 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6–8 pages per hour</a:t>
                      </a:r>
                      <a:endParaRPr lang="en-CA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29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stylistic edit or heavy copy edit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3–4 pages per hour</a:t>
                      </a:r>
                      <a:endParaRPr lang="en-CA" sz="18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8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94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substantive edit</a:t>
                      </a:r>
                      <a:endParaRPr lang="en-CA" sz="18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depending on</a:t>
                      </a:r>
                      <a:r>
                        <a:rPr lang="en-GB" sz="1800" baseline="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 the text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baseline="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typical: 2–3 pages per hour</a:t>
                      </a:r>
                      <a:endParaRPr lang="en-GB" sz="18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800" dirty="0">
                          <a:latin typeface="Lato" panose="020F0502020204030203" pitchFamily="34" charset="0"/>
                          <a:cs typeface="Lato" panose="020F0502020204030203" pitchFamily="34" charset="0"/>
                        </a:rPr>
                        <a:t>sometimes: 1–1.5 pages per hour</a:t>
                      </a:r>
                      <a:endParaRPr lang="en-CA" sz="1800" dirty="0">
                        <a:latin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025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B21212"/>
                </a:solidFill>
                <a:latin typeface="Lato Black" panose="020F0A02020204030203" pitchFamily="34" charset="0"/>
              </a:rPr>
              <a:t>What is editing?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3600" dirty="0">
                <a:latin typeface="Lato" panose="020F0502020204030203" pitchFamily="34" charset="0"/>
              </a:rPr>
              <a:t>Editing involves </a:t>
            </a: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</a:endParaRPr>
          </a:p>
          <a:p>
            <a:pPr>
              <a:buClr>
                <a:srgbClr val="FF0000"/>
              </a:buClr>
            </a:pPr>
            <a:r>
              <a:rPr lang="en-CA" sz="3600" dirty="0">
                <a:latin typeface="Lato" panose="020F0502020204030203" pitchFamily="34" charset="0"/>
              </a:rPr>
              <a:t>carefully reviewing material before it is published, and</a:t>
            </a: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</a:endParaRPr>
          </a:p>
          <a:p>
            <a:pPr>
              <a:buClr>
                <a:srgbClr val="FF0000"/>
              </a:buClr>
            </a:pPr>
            <a:r>
              <a:rPr lang="en-CA" sz="3600" dirty="0">
                <a:latin typeface="Lato" panose="020F0502020204030203" pitchFamily="34" charset="0"/>
              </a:rPr>
              <a:t>suggesting or making changes to correct or improve it. </a:t>
            </a:r>
          </a:p>
          <a:p>
            <a:endParaRPr lang="en-CA" sz="36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60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Lato Black" panose="020F0A02020204030203" pitchFamily="34" charset="0"/>
              </a:rPr>
              <a:t>What Editors Canada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7" y="1344058"/>
            <a:ext cx="10515600" cy="5166910"/>
          </a:xfrm>
        </p:spPr>
        <p:txBody>
          <a:bodyPr>
            <a:noAutofit/>
          </a:bodyPr>
          <a:lstStyle/>
          <a:p>
            <a:pPr lvl="0"/>
            <a:r>
              <a:rPr lang="en-CA" sz="3200" dirty="0">
                <a:latin typeface="Lato"/>
              </a:rPr>
              <a:t>promotes professional editing as key in </a:t>
            </a:r>
            <a:br>
              <a:rPr lang="en-CA" sz="3200" dirty="0">
                <a:latin typeface="Lato"/>
              </a:rPr>
            </a:br>
            <a:r>
              <a:rPr lang="en-CA" sz="3200" dirty="0">
                <a:latin typeface="Lato"/>
              </a:rPr>
              <a:t>producing effective communication</a:t>
            </a:r>
          </a:p>
          <a:p>
            <a:pPr lvl="0"/>
            <a:r>
              <a:rPr lang="en-CA" sz="3200" dirty="0">
                <a:latin typeface="Lato"/>
              </a:rPr>
              <a:t>supports professional development for editors</a:t>
            </a:r>
          </a:p>
          <a:p>
            <a:r>
              <a:rPr lang="en-CA" sz="3200" dirty="0">
                <a:latin typeface="Lato"/>
              </a:rPr>
              <a:t>promotes and maintains high standards of editing through certification and reference publications</a:t>
            </a:r>
          </a:p>
          <a:p>
            <a:r>
              <a:rPr lang="en-CA" sz="3200" dirty="0">
                <a:latin typeface="Lato"/>
              </a:rPr>
              <a:t>helps in-house and freelance editors to network and collaborate</a:t>
            </a:r>
          </a:p>
          <a:p>
            <a:r>
              <a:rPr lang="en-CA" sz="3200" dirty="0">
                <a:latin typeface="Lato"/>
              </a:rPr>
              <a:t>cooperates and partners with related associations in areas of common concern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7714" y="965904"/>
            <a:ext cx="2038120" cy="144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244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ato Black" panose="020F0A02020204030203" pitchFamily="34" charset="0"/>
              </a:rPr>
              <a:t>About Editors Canada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361"/>
            <a:ext cx="10515600" cy="4634602"/>
          </a:xfrm>
        </p:spPr>
        <p:txBody>
          <a:bodyPr>
            <a:normAutofit lnSpcReduction="10000"/>
          </a:bodyPr>
          <a:lstStyle/>
          <a:p>
            <a:r>
              <a:rPr lang="en-CA" sz="3200" dirty="0">
                <a:latin typeface="Lato" panose="020F0502020204030203" pitchFamily="34" charset="0"/>
              </a:rPr>
              <a:t>Editors Canada/</a:t>
            </a:r>
            <a:r>
              <a:rPr lang="en-CA" sz="3200" dirty="0" err="1">
                <a:latin typeface="Lato" panose="020F0502020204030203" pitchFamily="34" charset="0"/>
              </a:rPr>
              <a:t>Réviseurs</a:t>
            </a:r>
            <a:r>
              <a:rPr lang="en-CA" sz="3200" dirty="0">
                <a:latin typeface="Lato" panose="020F0502020204030203" pitchFamily="34" charset="0"/>
              </a:rPr>
              <a:t> Canada is a not-for-profit association.</a:t>
            </a:r>
          </a:p>
          <a:p>
            <a:r>
              <a:rPr lang="en-CA" sz="3200" dirty="0">
                <a:latin typeface="Lato" panose="020F0502020204030203" pitchFamily="34" charset="0"/>
              </a:rPr>
              <a:t>It has about 1300 members (English and French), in branches and smaller groups (called twigs) across the country.</a:t>
            </a:r>
          </a:p>
          <a:p>
            <a:r>
              <a:rPr lang="en-CA" sz="3200" dirty="0">
                <a:latin typeface="Lato" panose="020F0502020204030203" pitchFamily="34" charset="0"/>
              </a:rPr>
              <a:t>Its national office and staff are in Toronto.</a:t>
            </a:r>
          </a:p>
          <a:p>
            <a:r>
              <a:rPr lang="en-CA" sz="3200" dirty="0">
                <a:latin typeface="Lato" panose="020F0502020204030203" pitchFamily="34" charset="0"/>
              </a:rPr>
              <a:t>It is governed by a board of directors (the national executive council), composed of members from across Canada.</a:t>
            </a:r>
          </a:p>
          <a:p>
            <a:r>
              <a:rPr lang="en-CA" sz="3200" dirty="0">
                <a:latin typeface="Lato" panose="020F0502020204030203" pitchFamily="34" charset="0"/>
              </a:rPr>
              <a:t>Its members volunteer </a:t>
            </a:r>
            <a:r>
              <a:rPr lang="en-CA" sz="3200" dirty="0" smtClean="0">
                <a:latin typeface="Lato" panose="020F0502020204030203" pitchFamily="34" charset="0"/>
              </a:rPr>
              <a:t>on national </a:t>
            </a:r>
            <a:r>
              <a:rPr lang="en-CA" sz="3200" dirty="0">
                <a:latin typeface="Lato" panose="020F0502020204030203" pitchFamily="34" charset="0"/>
              </a:rPr>
              <a:t>committees.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1062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ato Black" panose="020F0A02020204030203" pitchFamily="34" charset="0"/>
              </a:rPr>
              <a:t>Publications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216" y="1462068"/>
            <a:ext cx="10515600" cy="519211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sz="26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sz="26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sz="2600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43" y="4709338"/>
            <a:ext cx="1238250" cy="1590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84" y="5042713"/>
            <a:ext cx="1247775" cy="1257300"/>
          </a:xfrm>
          <a:prstGeom prst="rect">
            <a:avLst/>
          </a:prstGeom>
        </p:spPr>
      </p:pic>
      <p:pic>
        <p:nvPicPr>
          <p:cNvPr id="1026" name="Picture 2" descr="Professional Editorial Standards 201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128" y="4662373"/>
            <a:ext cx="1266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lt;em&gt;Editing Canadian English&lt;/em&gt;, 3rd editio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173" y="4662373"/>
            <a:ext cx="1266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ditorial Niches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821" y="4552175"/>
            <a:ext cx="126682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13988" y="1846907"/>
            <a:ext cx="986827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>
                <a:latin typeface="Lato" panose="020F0502020204030203" pitchFamily="34" charset="0"/>
              </a:rPr>
              <a:t>Editing Canadian English, </a:t>
            </a:r>
            <a:r>
              <a:rPr lang="en-CA" sz="2400" dirty="0">
                <a:latin typeface="Lato" panose="020F0502020204030203" pitchFamily="34" charset="0"/>
              </a:rPr>
              <a:t>3rd edition</a:t>
            </a:r>
          </a:p>
          <a:p>
            <a:r>
              <a:rPr lang="en-CA" sz="2400" i="1" dirty="0">
                <a:latin typeface="Lato" panose="020F0502020204030203" pitchFamily="34" charset="0"/>
              </a:rPr>
              <a:t>Editorial Niches</a:t>
            </a:r>
          </a:p>
          <a:p>
            <a:r>
              <a:rPr lang="en-CA" sz="2400" i="1" dirty="0">
                <a:latin typeface="Lato" panose="020F0502020204030203" pitchFamily="34" charset="0"/>
              </a:rPr>
              <a:t>Guidelines for Ethical Editing of Theses / Dissertations</a:t>
            </a:r>
          </a:p>
          <a:p>
            <a:r>
              <a:rPr lang="en-CA" sz="2400" i="1" dirty="0">
                <a:latin typeface="Lato" panose="020F0502020204030203" pitchFamily="34" charset="0"/>
              </a:rPr>
              <a:t>Professional Editorial Standards</a:t>
            </a:r>
          </a:p>
          <a:p>
            <a:r>
              <a:rPr lang="en-CA" sz="2400" i="1" dirty="0">
                <a:latin typeface="Lato" panose="020F0502020204030203" pitchFamily="34" charset="0"/>
              </a:rPr>
              <a:t>Meeting Professional Editorial Standards</a:t>
            </a:r>
          </a:p>
          <a:p>
            <a:r>
              <a:rPr lang="en-CA" sz="2400" dirty="0">
                <a:latin typeface="Lato" panose="020F0502020204030203" pitchFamily="34" charset="0"/>
              </a:rPr>
              <a:t>Certification study guides</a:t>
            </a:r>
          </a:p>
          <a:p>
            <a:r>
              <a:rPr lang="en-CA" sz="2400" dirty="0">
                <a:latin typeface="Lato" panose="020F0502020204030203" pitchFamily="34" charset="0"/>
              </a:rPr>
              <a:t>Standard Freelance Editorial Agreement</a:t>
            </a:r>
          </a:p>
          <a:p>
            <a:r>
              <a:rPr lang="en-CA" sz="2400" dirty="0">
                <a:latin typeface="Lato" panose="020F0502020204030203" pitchFamily="34" charset="0"/>
              </a:rPr>
              <a:t>… and more! 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652779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latin typeface="Lato Black" panose="020F0A02020204030203" pitchFamily="34" charset="0"/>
              </a:rPr>
              <a:t>Connect with Editors Canada online</a:t>
            </a:r>
            <a:endParaRPr lang="en-US" b="1" dirty="0">
              <a:latin typeface="Lato Black" panose="020F0A0202020403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248" y="1849478"/>
            <a:ext cx="10515600" cy="4351338"/>
          </a:xfrm>
        </p:spPr>
        <p:txBody>
          <a:bodyPr>
            <a:normAutofit/>
          </a:bodyPr>
          <a:lstStyle/>
          <a:p>
            <a:r>
              <a:rPr lang="en-CA" sz="2400" dirty="0">
                <a:latin typeface="Lato" panose="020F0502020204030203" pitchFamily="34" charset="0"/>
              </a:rPr>
              <a:t>Editors.ca | Reviseurs.ca</a:t>
            </a:r>
          </a:p>
          <a:p>
            <a:r>
              <a:rPr lang="en-CA" sz="2400" dirty="0">
                <a:latin typeface="Lato" panose="020F0502020204030203" pitchFamily="34" charset="0"/>
              </a:rPr>
              <a:t>info@editors.ca</a:t>
            </a:r>
          </a:p>
          <a:p>
            <a:r>
              <a:rPr lang="en-CA" sz="2400" dirty="0">
                <a:latin typeface="Lato" panose="020F0502020204030203" pitchFamily="34" charset="0"/>
              </a:rPr>
              <a:t>Facebook @Editors/</a:t>
            </a:r>
            <a:r>
              <a:rPr lang="en-CA" sz="2400" dirty="0" err="1">
                <a:latin typeface="Lato" panose="020F0502020204030203" pitchFamily="34" charset="0"/>
              </a:rPr>
              <a:t>Réviseurs</a:t>
            </a:r>
            <a:r>
              <a:rPr lang="en-CA" sz="2400" dirty="0">
                <a:latin typeface="Lato" panose="020F0502020204030203" pitchFamily="34" charset="0"/>
              </a:rPr>
              <a:t> Canada</a:t>
            </a:r>
          </a:p>
          <a:p>
            <a:r>
              <a:rPr lang="en-CA" sz="2400" dirty="0">
                <a:latin typeface="Lato" panose="020F0502020204030203" pitchFamily="34" charset="0"/>
              </a:rPr>
              <a:t>Twitter @</a:t>
            </a:r>
            <a:r>
              <a:rPr lang="en-CA" sz="2400" dirty="0" err="1" smtClean="0">
                <a:latin typeface="Lato" panose="020F0502020204030203" pitchFamily="34" charset="0"/>
              </a:rPr>
              <a:t>editorscanada</a:t>
            </a:r>
            <a:endParaRPr lang="en-CA" sz="2400" dirty="0">
              <a:latin typeface="Lato" panose="020F0502020204030203" pitchFamily="34" charset="0"/>
            </a:endParaRPr>
          </a:p>
          <a:p>
            <a:r>
              <a:rPr lang="en-CA" sz="2400" dirty="0">
                <a:latin typeface="Lato" panose="020F0502020204030203" pitchFamily="34" charset="0"/>
              </a:rPr>
              <a:t>Twitter chats #</a:t>
            </a:r>
            <a:r>
              <a:rPr lang="en-CA" sz="2400" dirty="0" err="1">
                <a:latin typeface="Lato" panose="020F0502020204030203" pitchFamily="34" charset="0"/>
              </a:rPr>
              <a:t>EditorsChat</a:t>
            </a:r>
            <a:r>
              <a:rPr lang="en-CA" sz="2400" dirty="0">
                <a:latin typeface="Lato" panose="020F0502020204030203" pitchFamily="34" charset="0"/>
              </a:rPr>
              <a:t> </a:t>
            </a:r>
          </a:p>
          <a:p>
            <a:r>
              <a:rPr lang="en-CA" sz="2400" dirty="0" smtClean="0">
                <a:latin typeface="Lato" panose="020F0502020204030203" pitchFamily="34" charset="0"/>
              </a:rPr>
              <a:t>LinkedIn</a:t>
            </a:r>
            <a:endParaRPr lang="en-CA" sz="2400" dirty="0">
              <a:latin typeface="Lato" panose="020F0502020204030203" pitchFamily="34" charset="0"/>
            </a:endParaRPr>
          </a:p>
          <a:p>
            <a:r>
              <a:rPr lang="en-CA" sz="2400" dirty="0" smtClean="0">
                <a:latin typeface="Lato" panose="020F0502020204030203" pitchFamily="34" charset="0"/>
              </a:rPr>
              <a:t>The </a:t>
            </a:r>
            <a:r>
              <a:rPr lang="en-CA" sz="2400" dirty="0">
                <a:latin typeface="Lato" panose="020F0502020204030203" pitchFamily="34" charset="0"/>
              </a:rPr>
              <a:t>Editors’ Weekly blog</a:t>
            </a:r>
          </a:p>
        </p:txBody>
      </p:sp>
    </p:spTree>
    <p:extLst>
      <p:ext uri="{BB962C8B-B14F-4D97-AF65-F5344CB8AC3E}">
        <p14:creationId xmlns:p14="http://schemas.microsoft.com/office/powerpoint/2010/main" val="118404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4865"/>
          </a:xfrm>
        </p:spPr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What is the goal of editing?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132" y="1351900"/>
            <a:ext cx="10515600" cy="51480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600" dirty="0">
                <a:latin typeface="Lato" panose="020F0502020204030203" pitchFamily="34" charset="0"/>
              </a:rPr>
              <a:t>The goal of editing is to ensure that </a:t>
            </a:r>
          </a:p>
          <a:p>
            <a:pPr marL="0" indent="0">
              <a:buNone/>
            </a:pPr>
            <a:endParaRPr lang="en-CA" sz="3600" dirty="0">
              <a:latin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</a:rPr>
              <a:t>the material is consistent and correct</a:t>
            </a:r>
          </a:p>
          <a:p>
            <a:endParaRPr lang="en-CA" sz="3600" dirty="0">
              <a:latin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</a:rPr>
              <a:t>its content, language, style, and design </a:t>
            </a:r>
            <a:br>
              <a:rPr lang="en-CA" sz="3600" dirty="0">
                <a:latin typeface="Lato" panose="020F0502020204030203" pitchFamily="34" charset="0"/>
              </a:rPr>
            </a:br>
            <a:r>
              <a:rPr lang="en-CA" sz="3600" dirty="0">
                <a:latin typeface="Lato" panose="020F0502020204030203" pitchFamily="34" charset="0"/>
              </a:rPr>
              <a:t>suit its purpose</a:t>
            </a:r>
          </a:p>
          <a:p>
            <a:endParaRPr lang="en-CA" sz="3600" dirty="0">
              <a:latin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</a:rPr>
              <a:t>the text meets the needs of its audience</a:t>
            </a:r>
          </a:p>
        </p:txBody>
      </p:sp>
    </p:spTree>
    <p:extLst>
      <p:ext uri="{BB962C8B-B14F-4D97-AF65-F5344CB8AC3E}">
        <p14:creationId xmlns:p14="http://schemas.microsoft.com/office/powerpoint/2010/main" val="38279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</p:spPr>
        <p:txBody>
          <a:bodyPr/>
          <a:lstStyle/>
          <a:p>
            <a:pPr>
              <a:tabLst>
                <a:tab pos="4699000" algn="l"/>
              </a:tabLst>
            </a:pPr>
            <a:r>
              <a:rPr lang="en-CA" dirty="0">
                <a:latin typeface="Lato Black" panose="020F0A02020204030203" pitchFamily="34" charset="0"/>
              </a:rPr>
              <a:t>What stage of editing do you need?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736" y="1278776"/>
            <a:ext cx="10515600" cy="52363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200" dirty="0">
                <a:latin typeface="Lato" panose="020F0502020204030203" pitchFamily="34" charset="0"/>
              </a:rPr>
              <a:t>There are four stages of English editing: </a:t>
            </a:r>
            <a:endParaRPr lang="en-CA" sz="3200" dirty="0" smtClean="0">
              <a:latin typeface="Lato" panose="020F0502020204030203" pitchFamily="34" charset="0"/>
            </a:endParaRPr>
          </a:p>
          <a:p>
            <a:pPr marL="0" indent="0">
              <a:buNone/>
            </a:pPr>
            <a:endParaRPr lang="en-CA" sz="3200" dirty="0">
              <a:latin typeface="Lato" panose="020F0502020204030203" pitchFamily="34" charset="0"/>
            </a:endParaRPr>
          </a:p>
          <a:p>
            <a:r>
              <a:rPr lang="en-CA" sz="3200" dirty="0" smtClean="0">
                <a:latin typeface="Lato" panose="020F0502020204030203" pitchFamily="34" charset="0"/>
              </a:rPr>
              <a:t>structural editing</a:t>
            </a:r>
          </a:p>
          <a:p>
            <a:endParaRPr lang="en-CA" sz="3200" dirty="0">
              <a:latin typeface="Lato" panose="020F0502020204030203" pitchFamily="34" charset="0"/>
            </a:endParaRPr>
          </a:p>
          <a:p>
            <a:r>
              <a:rPr lang="en-CA" sz="3200" dirty="0">
                <a:latin typeface="Lato" panose="020F0502020204030203" pitchFamily="34" charset="0"/>
              </a:rPr>
              <a:t>stylistic </a:t>
            </a:r>
            <a:r>
              <a:rPr lang="en-CA" sz="3200" dirty="0" smtClean="0">
                <a:latin typeface="Lato" panose="020F0502020204030203" pitchFamily="34" charset="0"/>
              </a:rPr>
              <a:t>editing</a:t>
            </a:r>
          </a:p>
          <a:p>
            <a:endParaRPr lang="en-CA" sz="3200" dirty="0">
              <a:latin typeface="Lato" panose="020F0502020204030203" pitchFamily="34" charset="0"/>
            </a:endParaRPr>
          </a:p>
          <a:p>
            <a:r>
              <a:rPr lang="en-CA" sz="3200" dirty="0">
                <a:latin typeface="Lato" panose="020F0502020204030203" pitchFamily="34" charset="0"/>
              </a:rPr>
              <a:t>copy </a:t>
            </a:r>
            <a:r>
              <a:rPr lang="en-CA" sz="3200" dirty="0" smtClean="0">
                <a:latin typeface="Lato" panose="020F0502020204030203" pitchFamily="34" charset="0"/>
              </a:rPr>
              <a:t>editing</a:t>
            </a:r>
          </a:p>
          <a:p>
            <a:endParaRPr lang="en-CA" sz="3200" dirty="0">
              <a:latin typeface="Lato" panose="020F0502020204030203" pitchFamily="34" charset="0"/>
            </a:endParaRPr>
          </a:p>
          <a:p>
            <a:r>
              <a:rPr lang="en-CA" sz="3200" dirty="0">
                <a:latin typeface="Lato" panose="020F0502020204030203" pitchFamily="34" charset="0"/>
              </a:rPr>
              <a:t>proofreading</a:t>
            </a:r>
          </a:p>
          <a:p>
            <a:endParaRPr lang="en-CA" sz="3200" dirty="0">
              <a:latin typeface="Lato" panose="020F0502020204030203" pitchFamily="34" charset="0"/>
            </a:endParaRPr>
          </a:p>
          <a:p>
            <a:endParaRPr lang="en-CA" sz="32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67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017"/>
          </a:xfrm>
        </p:spPr>
        <p:txBody>
          <a:bodyPr/>
          <a:lstStyle/>
          <a:p>
            <a:pPr>
              <a:tabLst>
                <a:tab pos="4699000" algn="l"/>
              </a:tabLst>
            </a:pPr>
            <a:r>
              <a:rPr lang="en-CA" dirty="0" smtClean="0">
                <a:latin typeface="Lato Black" panose="020F0A02020204030203" pitchFamily="34" charset="0"/>
              </a:rPr>
              <a:t>Are these stages defined?</a:t>
            </a:r>
            <a:endParaRPr lang="en-CA" dirty="0">
              <a:latin typeface="Lato Black" panose="020F0A0202020403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166" y="1473086"/>
            <a:ext cx="10515600" cy="4795512"/>
          </a:xfrm>
        </p:spPr>
        <p:txBody>
          <a:bodyPr>
            <a:noAutofit/>
          </a:bodyPr>
          <a:lstStyle/>
          <a:p>
            <a:r>
              <a:rPr lang="en-CA" sz="3200" dirty="0" smtClean="0">
                <a:latin typeface="Lato" panose="020F0502020204030203" pitchFamily="34" charset="0"/>
                <a:cs typeface="Lato" panose="020F0502020204030203" pitchFamily="34" charset="0"/>
              </a:rPr>
              <a:t>Editors </a:t>
            </a:r>
            <a:r>
              <a:rPr lang="en-CA" sz="3200" dirty="0">
                <a:latin typeface="Lato" panose="020F0502020204030203" pitchFamily="34" charset="0"/>
                <a:cs typeface="Lato" panose="020F0502020204030203" pitchFamily="34" charset="0"/>
              </a:rPr>
              <a:t>Canada defines each of these stages of editing </a:t>
            </a:r>
            <a:br>
              <a:rPr lang="en-CA" sz="3200" dirty="0">
                <a:latin typeface="Lato" panose="020F0502020204030203" pitchFamily="34" charset="0"/>
                <a:cs typeface="Lato" panose="020F0502020204030203" pitchFamily="34" charset="0"/>
              </a:rPr>
            </a:br>
            <a:r>
              <a:rPr lang="en-CA" sz="3200" dirty="0">
                <a:latin typeface="Lato" panose="020F0502020204030203" pitchFamily="34" charset="0"/>
                <a:cs typeface="Lato" panose="020F0502020204030203" pitchFamily="34" charset="0"/>
              </a:rPr>
              <a:t>and there are editorial standards that go with them</a:t>
            </a:r>
            <a:r>
              <a:rPr lang="en-CA" sz="3200" dirty="0" smtClean="0"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endParaRPr lang="en-CA" sz="32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200" dirty="0" smtClean="0">
                <a:latin typeface="Lato" panose="020F0502020204030203" pitchFamily="34" charset="0"/>
                <a:cs typeface="Lato" panose="020F0502020204030203" pitchFamily="34" charset="0"/>
              </a:rPr>
              <a:t>The definitions were updated in 2019.</a:t>
            </a:r>
          </a:p>
          <a:p>
            <a:endParaRPr lang="en-CA" sz="32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200" dirty="0">
                <a:latin typeface="Lato" panose="020F0502020204030203" pitchFamily="34" charset="0"/>
                <a:cs typeface="Lato" panose="020F0502020204030203" pitchFamily="34" charset="0"/>
              </a:rPr>
              <a:t>www.editors.ca/hire/definitions.html</a:t>
            </a:r>
          </a:p>
          <a:p>
            <a:endParaRPr lang="en-CA" sz="32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CA" sz="3200" dirty="0" smtClean="0">
              <a:latin typeface="Lato" panose="020F0502020204030203" pitchFamily="34" charset="0"/>
              <a:cs typeface="Lato" panose="020F0502020204030203" pitchFamily="34" charset="0"/>
            </a:endParaRPr>
          </a:p>
          <a:p>
            <a:endParaRPr lang="en-CA" sz="3200" dirty="0"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52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Why does it matter?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Does it matter if you call it editing and I call it proofreading?</a:t>
            </a:r>
          </a:p>
          <a:p>
            <a:endParaRPr lang="en-CA" sz="3600" dirty="0">
              <a:latin typeface="Lato" panose="020F0502020204030203" pitchFamily="34" charset="0"/>
              <a:cs typeface="Lato" panose="020F0502020204030203" pitchFamily="34" charset="0"/>
            </a:endParaRPr>
          </a:p>
          <a:p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Using the same definitions and standards is good for business:</a:t>
            </a:r>
          </a:p>
          <a:p>
            <a:pPr lvl="1"/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It saves time.</a:t>
            </a:r>
          </a:p>
          <a:p>
            <a:pPr lvl="1"/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It saves money.</a:t>
            </a:r>
          </a:p>
          <a:p>
            <a:pPr lvl="1"/>
            <a:r>
              <a:rPr lang="en-CA" sz="3600" dirty="0">
                <a:latin typeface="Lato" panose="020F0502020204030203" pitchFamily="34" charset="0"/>
                <a:cs typeface="Lato" panose="020F0502020204030203" pitchFamily="34" charset="0"/>
              </a:rPr>
              <a:t>It helps ensure that everyone on a project agrees about what work is being done. </a:t>
            </a:r>
          </a:p>
          <a:p>
            <a:endParaRPr lang="en-CA" dirty="0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37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Structural editing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Assessing and shaping draft material to improve its organization and content. </a:t>
            </a:r>
            <a:endParaRPr lang="en-US" sz="3600" dirty="0" smtClean="0"/>
          </a:p>
          <a:p>
            <a:r>
              <a:rPr lang="en-US" sz="3600" dirty="0" smtClean="0"/>
              <a:t>Changes </a:t>
            </a:r>
            <a:r>
              <a:rPr lang="en-US" sz="3600" dirty="0"/>
              <a:t>may be suggested to or drafted for the </a:t>
            </a:r>
            <a:r>
              <a:rPr lang="en-US" sz="3600" dirty="0" smtClean="0"/>
              <a:t>writer.</a:t>
            </a:r>
          </a:p>
          <a:p>
            <a:r>
              <a:rPr lang="en-US" sz="3600" dirty="0" smtClean="0"/>
              <a:t>May include</a:t>
            </a:r>
            <a:endParaRPr lang="en-US" sz="3600" dirty="0"/>
          </a:p>
          <a:p>
            <a:pPr lvl="1"/>
            <a:r>
              <a:rPr lang="en-US" sz="3200" dirty="0" smtClean="0"/>
              <a:t>revising</a:t>
            </a:r>
            <a:r>
              <a:rPr lang="en-US" sz="3200" dirty="0"/>
              <a:t>, reordering, cutting, or expanding material</a:t>
            </a:r>
          </a:p>
          <a:p>
            <a:pPr lvl="1"/>
            <a:r>
              <a:rPr lang="en-US" sz="3200" dirty="0"/>
              <a:t>writing original material</a:t>
            </a:r>
          </a:p>
          <a:p>
            <a:pPr lvl="1"/>
            <a:r>
              <a:rPr lang="en-US" sz="3200" dirty="0"/>
              <a:t>determining whether permissions are necessary for third-party material</a:t>
            </a:r>
          </a:p>
          <a:p>
            <a:pPr lvl="1"/>
            <a:r>
              <a:rPr lang="en-US" sz="3200" dirty="0"/>
              <a:t>recasting material that would be better presented in another form, or revising material for a different medium (such as revising print copy for web copy)</a:t>
            </a:r>
          </a:p>
          <a:p>
            <a:pPr lvl="1"/>
            <a:r>
              <a:rPr lang="en-US" sz="3200" dirty="0"/>
              <a:t>clarifying plot, characterization, or thematic elements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29089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967"/>
          </a:xfrm>
        </p:spPr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Stylistic editing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4906"/>
            <a:ext cx="10515600" cy="5233012"/>
          </a:xfrm>
        </p:spPr>
        <p:txBody>
          <a:bodyPr>
            <a:normAutofit/>
          </a:bodyPr>
          <a:lstStyle/>
          <a:p>
            <a:r>
              <a:rPr lang="en-US" sz="3600" dirty="0"/>
              <a:t>Editing to clarify meaning, ensure coherence and flow, and refine the language. </a:t>
            </a:r>
            <a:endParaRPr lang="en-US" sz="3600" dirty="0" smtClean="0"/>
          </a:p>
          <a:p>
            <a:r>
              <a:rPr lang="en-US" sz="3600" dirty="0" smtClean="0"/>
              <a:t>It includes</a:t>
            </a:r>
            <a:endParaRPr lang="en-US" sz="3600" dirty="0"/>
          </a:p>
          <a:p>
            <a:pPr lvl="1"/>
            <a:r>
              <a:rPr lang="en-US" sz="3200" dirty="0"/>
              <a:t>eliminating jargon, clichés, and euphemisms</a:t>
            </a:r>
          </a:p>
          <a:p>
            <a:pPr lvl="1"/>
            <a:r>
              <a:rPr lang="en-US" sz="3200" dirty="0"/>
              <a:t>establishing or maintaining the language level appropriate for the intended audience, medium, and purpose</a:t>
            </a:r>
          </a:p>
          <a:p>
            <a:pPr lvl="1"/>
            <a:r>
              <a:rPr lang="en-US" sz="3200" dirty="0"/>
              <a:t>adjusting the length and structure of sentences and paragraphs</a:t>
            </a:r>
          </a:p>
          <a:p>
            <a:pPr lvl="1"/>
            <a:r>
              <a:rPr lang="en-US" sz="3200" dirty="0"/>
              <a:t>establishing or maintaining tone, mood, style, and authorial voice or level of formality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62875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916"/>
          </a:xfrm>
        </p:spPr>
        <p:txBody>
          <a:bodyPr/>
          <a:lstStyle/>
          <a:p>
            <a:r>
              <a:rPr lang="en-CA" dirty="0">
                <a:latin typeface="Lato Black" panose="020F0A02020204030203" pitchFamily="34" charset="0"/>
              </a:rPr>
              <a:t>Copy </a:t>
            </a:r>
            <a:r>
              <a:rPr lang="en-CA" dirty="0" smtClean="0">
                <a:latin typeface="Lato Black" panose="020F0A02020204030203" pitchFamily="34" charset="0"/>
              </a:rPr>
              <a:t>editing (1)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7015" y="1263764"/>
            <a:ext cx="10515600" cy="5037883"/>
          </a:xfrm>
        </p:spPr>
        <p:txBody>
          <a:bodyPr>
            <a:noAutofit/>
          </a:bodyPr>
          <a:lstStyle/>
          <a:p>
            <a:r>
              <a:rPr lang="en-US" sz="3600" dirty="0"/>
              <a:t>Editing to ensure correctness, accuracy, consistency, and completeness. </a:t>
            </a:r>
            <a:endParaRPr lang="en-US" sz="3600" dirty="0" smtClean="0"/>
          </a:p>
          <a:p>
            <a:r>
              <a:rPr lang="en-US" sz="3600" dirty="0" smtClean="0"/>
              <a:t>It </a:t>
            </a:r>
            <a:r>
              <a:rPr lang="en-US" sz="3600" dirty="0"/>
              <a:t>includes:</a:t>
            </a:r>
          </a:p>
          <a:p>
            <a:pPr lvl="1"/>
            <a:r>
              <a:rPr lang="en-US" sz="2800" dirty="0"/>
              <a:t>editing for grammar, spelling, punctuation, and usage</a:t>
            </a:r>
          </a:p>
          <a:p>
            <a:pPr lvl="1"/>
            <a:r>
              <a:rPr lang="en-US" sz="2800" dirty="0"/>
              <a:t>checking for consistency and continuity of mechanics and </a:t>
            </a:r>
            <a:r>
              <a:rPr lang="en-US" sz="2800" dirty="0" smtClean="0"/>
              <a:t>facts</a:t>
            </a:r>
          </a:p>
          <a:p>
            <a:pPr lvl="1"/>
            <a:r>
              <a:rPr lang="en-US" sz="2800" dirty="0" smtClean="0"/>
              <a:t>editing </a:t>
            </a:r>
            <a:r>
              <a:rPr lang="en-US" sz="2800" dirty="0"/>
              <a:t>tables, figures, and lists</a:t>
            </a:r>
          </a:p>
          <a:p>
            <a:pPr lvl="1"/>
            <a:r>
              <a:rPr lang="en-US" sz="2800" dirty="0"/>
              <a:t>notifying designers of any unusual production requirements</a:t>
            </a:r>
          </a:p>
          <a:p>
            <a:pPr lvl="1"/>
            <a:r>
              <a:rPr lang="en-US" sz="2800" dirty="0"/>
              <a:t>developing a style sheet or following one that is provided</a:t>
            </a:r>
          </a:p>
          <a:p>
            <a:pPr lvl="1"/>
            <a:r>
              <a:rPr lang="en-US" sz="2800" dirty="0"/>
              <a:t>correcting or querying general information that should be checked for </a:t>
            </a:r>
            <a:r>
              <a:rPr lang="en-US" sz="2800" dirty="0" smtClean="0"/>
              <a:t>accuracy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894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1C1C1C"/>
      </a:dk1>
      <a:lt1>
        <a:srgbClr val="FFFFFF"/>
      </a:lt1>
      <a:dk2>
        <a:srgbClr val="1C1C1C"/>
      </a:dk2>
      <a:lt2>
        <a:srgbClr val="808080"/>
      </a:lt2>
      <a:accent1>
        <a:srgbClr val="FF2828"/>
      </a:accent1>
      <a:accent2>
        <a:srgbClr val="8D8D8D"/>
      </a:accent2>
      <a:accent3>
        <a:srgbClr val="FFFFFF"/>
      </a:accent3>
      <a:accent4>
        <a:srgbClr val="161616"/>
      </a:accent4>
      <a:accent5>
        <a:srgbClr val="ADB8CA"/>
      </a:accent5>
      <a:accent6>
        <a:srgbClr val="E78A00"/>
      </a:accent6>
      <a:hlink>
        <a:srgbClr val="336699"/>
      </a:hlink>
      <a:folHlink>
        <a:srgbClr val="9900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1029</Words>
  <Application>Microsoft Office PowerPoint</Application>
  <PresentationFormat>Custom</PresentationFormat>
  <Paragraphs>211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Stages of Editing  </vt:lpstr>
      <vt:lpstr>What is editing?</vt:lpstr>
      <vt:lpstr>What is the goal of editing?</vt:lpstr>
      <vt:lpstr>What stage of editing do you need?</vt:lpstr>
      <vt:lpstr>Are these stages defined?</vt:lpstr>
      <vt:lpstr>Why does it matter?</vt:lpstr>
      <vt:lpstr>Structural editing</vt:lpstr>
      <vt:lpstr>Stylistic editing</vt:lpstr>
      <vt:lpstr>Copy editing (1)</vt:lpstr>
      <vt:lpstr>Copy editing (2)</vt:lpstr>
      <vt:lpstr>Proofreading (1)</vt:lpstr>
      <vt:lpstr>Proofreading (2)</vt:lpstr>
      <vt:lpstr>Other editorial tasks</vt:lpstr>
      <vt:lpstr>What are the Professional Editorial Standards?</vt:lpstr>
      <vt:lpstr>What are the Professional Editorial Standards?</vt:lpstr>
      <vt:lpstr>Who can use the standards: editors</vt:lpstr>
      <vt:lpstr>Who can use the standards: employers</vt:lpstr>
      <vt:lpstr>How long will an edit take?</vt:lpstr>
      <vt:lpstr>Guidelines for estimating time needed for an English edit</vt:lpstr>
      <vt:lpstr>What Editors Canada does</vt:lpstr>
      <vt:lpstr>About Editors Canada</vt:lpstr>
      <vt:lpstr>Publications and resources</vt:lpstr>
      <vt:lpstr>Connect with Editors Canada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Editors Canada</dc:title>
  <dc:creator>Stacey</dc:creator>
  <cp:lastModifiedBy>Gael Spivak</cp:lastModifiedBy>
  <cp:revision>92</cp:revision>
  <dcterms:created xsi:type="dcterms:W3CDTF">2015-12-08T21:21:22Z</dcterms:created>
  <dcterms:modified xsi:type="dcterms:W3CDTF">2020-01-04T19:33:48Z</dcterms:modified>
</cp:coreProperties>
</file>